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Inter"/>
      <p:regular r:id="rId27"/>
      <p:bold r:id="rId28"/>
    </p:embeddedFont>
    <p:embeddedFont>
      <p:font typeface="Work Sans Medium"/>
      <p:regular r:id="rId29"/>
      <p:bold r:id="rId30"/>
      <p:italic r:id="rId31"/>
      <p:boldItalic r:id="rId32"/>
    </p:embeddedFont>
    <p:embeddedFont>
      <p:font typeface="DM Sans"/>
      <p:regular r:id="rId33"/>
      <p:bold r:id="rId34"/>
      <p:italic r:id="rId35"/>
      <p:boldItalic r:id="rId36"/>
    </p:embeddedFont>
    <p:embeddedFont>
      <p:font typeface="Anybody"/>
      <p:regular r:id="rId37"/>
      <p:bold r:id="rId38"/>
      <p:italic r:id="rId39"/>
      <p:boldItalic r:id="rId40"/>
    </p:embeddedFont>
    <p:embeddedFont>
      <p:font typeface="Anybody Black"/>
      <p:bold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31">
          <p15:clr>
            <a:srgbClr val="A4A3A4"/>
          </p15:clr>
        </p15:guide>
        <p15:guide id="2" pos="2423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31" orient="horz"/>
        <p:guide pos="242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nybody-boldItalic.fntdata"/><Relationship Id="rId20" Type="http://schemas.openxmlformats.org/officeDocument/2006/relationships/slide" Target="slides/slide15.xml"/><Relationship Id="rId42" Type="http://schemas.openxmlformats.org/officeDocument/2006/relationships/font" Target="fonts/AnybodyBlack-boldItalic.fntdata"/><Relationship Id="rId41" Type="http://schemas.openxmlformats.org/officeDocument/2006/relationships/font" Target="fonts/AnybodyBlack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Inter-bold.fntdata"/><Relationship Id="rId27" Type="http://schemas.openxmlformats.org/officeDocument/2006/relationships/font" Target="fonts/Int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WorkSans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WorkSansMedium-italic.fntdata"/><Relationship Id="rId30" Type="http://schemas.openxmlformats.org/officeDocument/2006/relationships/font" Target="fonts/WorkSansMedium-bold.fntdata"/><Relationship Id="rId11" Type="http://schemas.openxmlformats.org/officeDocument/2006/relationships/slide" Target="slides/slide6.xml"/><Relationship Id="rId33" Type="http://schemas.openxmlformats.org/officeDocument/2006/relationships/font" Target="fonts/DMSans-regular.fntdata"/><Relationship Id="rId10" Type="http://schemas.openxmlformats.org/officeDocument/2006/relationships/slide" Target="slides/slide5.xml"/><Relationship Id="rId32" Type="http://schemas.openxmlformats.org/officeDocument/2006/relationships/font" Target="fonts/WorkSansMedium-boldItalic.fntdata"/><Relationship Id="rId13" Type="http://schemas.openxmlformats.org/officeDocument/2006/relationships/slide" Target="slides/slide8.xml"/><Relationship Id="rId35" Type="http://schemas.openxmlformats.org/officeDocument/2006/relationships/font" Target="fonts/DMSans-italic.fntdata"/><Relationship Id="rId12" Type="http://schemas.openxmlformats.org/officeDocument/2006/relationships/slide" Target="slides/slide7.xml"/><Relationship Id="rId34" Type="http://schemas.openxmlformats.org/officeDocument/2006/relationships/font" Target="fonts/DMSans-bold.fntdata"/><Relationship Id="rId15" Type="http://schemas.openxmlformats.org/officeDocument/2006/relationships/slide" Target="slides/slide10.xml"/><Relationship Id="rId37" Type="http://schemas.openxmlformats.org/officeDocument/2006/relationships/font" Target="fonts/Anybody-regular.fntdata"/><Relationship Id="rId14" Type="http://schemas.openxmlformats.org/officeDocument/2006/relationships/slide" Target="slides/slide9.xml"/><Relationship Id="rId36" Type="http://schemas.openxmlformats.org/officeDocument/2006/relationships/font" Target="fonts/DMSans-boldItalic.fntdata"/><Relationship Id="rId17" Type="http://schemas.openxmlformats.org/officeDocument/2006/relationships/slide" Target="slides/slide12.xml"/><Relationship Id="rId39" Type="http://schemas.openxmlformats.org/officeDocument/2006/relationships/font" Target="fonts/Anybody-italic.fntdata"/><Relationship Id="rId16" Type="http://schemas.openxmlformats.org/officeDocument/2006/relationships/slide" Target="slides/slide11.xml"/><Relationship Id="rId38" Type="http://schemas.openxmlformats.org/officeDocument/2006/relationships/font" Target="fonts/Anybody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2.png>
</file>

<file path=ppt/media/image23.jpg>
</file>

<file path=ppt/media/image25.png>
</file>

<file path=ppt/media/image26.jp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/>
              <a:t>Obligatoria.</a:t>
            </a:r>
            <a:br>
              <a:rPr b="1" lang="es-419"/>
            </a:br>
            <a:r>
              <a:rPr lang="es-419"/>
              <a:t>Se completa con el título de la clase y a la carrera que pertenece (si es necesario, también se puede agregar módulo)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2665c367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252665c367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2665c367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252665c367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2665c367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52665c367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2665c367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252665c367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2665c367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252665c367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52665c367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252665c367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2665c367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252665c367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52665c367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252665c367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>
                <a:solidFill>
                  <a:schemeClr val="dk1"/>
                </a:solidFill>
              </a:rPr>
              <a:t>Obligatoria.</a:t>
            </a: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Completar el resumen con palabras claves de lo visto.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>
                <a:solidFill>
                  <a:schemeClr val="dk1"/>
                </a:solidFill>
              </a:rPr>
              <a:t>Obligatoria. </a:t>
            </a:r>
            <a:br>
              <a:rPr b="1"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Indican aquello que se pretende que el estudiante logre con la clase. Recuerda que se enuncian en principio con el verbo en infinitivo delante (por ejemplo: “Comprender…”, “Analizar…”, “conocer…”, etc). Se debe destacar en negrita el verbo. Los objetivos deben ser concretos, medibles y coherentes con los contenidos.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50f53435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250f53435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solidFill>
                  <a:schemeClr val="dk1"/>
                </a:solidFill>
              </a:rPr>
              <a:t>Obligatoria.</a:t>
            </a: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De cierre.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solidFill>
                  <a:schemeClr val="dk1"/>
                </a:solidFill>
              </a:rPr>
              <a:t>Obligatoria.</a:t>
            </a: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De cierre.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>
                <a:solidFill>
                  <a:schemeClr val="dk1"/>
                </a:solidFill>
              </a:rPr>
              <a:t>Se puede utilizar en caso de tener una clase larga para compartir en qué orden y cuánto tiempo más o menos ocupará cada temática.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/>
              <a:t>Obligatoria.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los temas más importantes de la clase, donde se introducen conceptos que se ven en varios slides. No hay que usarla para todos los temas.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Usar para slides de imagen completa.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52665c367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252665c367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1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1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SECTION_HEADER_1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5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6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7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8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9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20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2">
  <p:cSld name="SECTION_HEADER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1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3">
  <p:cSld name="SECTION_HEADER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3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75" name="Google Shape;7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78" name="Google Shape;78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25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6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3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jpg"/><Relationship Id="rId4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jpg"/><Relationship Id="rId4" Type="http://schemas.openxmlformats.org/officeDocument/2006/relationships/image" Target="../media/image2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jpg"/><Relationship Id="rId4" Type="http://schemas.openxmlformats.org/officeDocument/2006/relationships/image" Target="../media/image3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jpg"/><Relationship Id="rId4" Type="http://schemas.openxmlformats.org/officeDocument/2006/relationships/image" Target="../media/image3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jpg"/><Relationship Id="rId4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Relationship Id="rId5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jpg"/><Relationship Id="rId4" Type="http://schemas.openxmlformats.org/officeDocument/2006/relationships/image" Target="../media/image3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3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jp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26"/>
          <p:cNvPicPr preferRelativeResize="0"/>
          <p:nvPr/>
        </p:nvPicPr>
        <p:blipFill rotWithShape="1">
          <a:blip r:embed="rId4">
            <a:alphaModFix/>
          </a:blip>
          <a:srcRect b="24383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3921"/>
              </a:srgbClr>
            </a:outerShdw>
          </a:effectLst>
        </p:spPr>
      </p:pic>
      <p:sp>
        <p:nvSpPr>
          <p:cNvPr id="85" name="Google Shape;85;p26"/>
          <p:cNvSpPr txBox="1"/>
          <p:nvPr/>
        </p:nvSpPr>
        <p:spPr>
          <a:xfrm>
            <a:off x="3942650" y="1600050"/>
            <a:ext cx="4393200" cy="76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lang="es-419" sz="44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Motores</a:t>
            </a:r>
            <a:endParaRPr b="1" i="0" sz="4400" u="none" cap="none" strike="noStrike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86" name="Google Shape;86;p26"/>
          <p:cNvSpPr txBox="1"/>
          <p:nvPr/>
        </p:nvSpPr>
        <p:spPr>
          <a:xfrm>
            <a:off x="4152613" y="2140800"/>
            <a:ext cx="4771800" cy="861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419" sz="5000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NoSQL</a:t>
            </a:r>
            <a:endParaRPr b="0" i="0" sz="5000" u="none" cap="none" strike="noStrike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5"/>
          <p:cNvSpPr txBox="1"/>
          <p:nvPr/>
        </p:nvSpPr>
        <p:spPr>
          <a:xfrm flipH="1" rot="-60343">
            <a:off x="1668977" y="1772921"/>
            <a:ext cx="5794193" cy="9235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s-419" sz="4800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HBase</a:t>
            </a:r>
            <a:endParaRPr b="0" i="0" sz="4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6"/>
          <p:cNvSpPr txBox="1"/>
          <p:nvPr/>
        </p:nvSpPr>
        <p:spPr>
          <a:xfrm>
            <a:off x="3649500" y="1388138"/>
            <a:ext cx="498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s-419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HBase</a:t>
            </a:r>
            <a:endParaRPr b="1" i="0" sz="4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65" name="Google Shape;165;p36"/>
          <p:cNvSpPr txBox="1"/>
          <p:nvPr/>
        </p:nvSpPr>
        <p:spPr>
          <a:xfrm>
            <a:off x="3649500" y="2211613"/>
            <a:ext cx="49872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s-419" sz="1350">
                <a:latin typeface="Inter"/>
                <a:ea typeface="Inter"/>
                <a:cs typeface="Inter"/>
                <a:sym typeface="Inter"/>
              </a:rPr>
              <a:t>Está compuesto por una </a:t>
            </a:r>
            <a:r>
              <a:rPr b="1" lang="es-419" sz="1350">
                <a:latin typeface="Inter"/>
                <a:ea typeface="Inter"/>
                <a:cs typeface="Inter"/>
                <a:sym typeface="Inter"/>
              </a:rPr>
              <a:t>serie de tablas</a:t>
            </a:r>
            <a:r>
              <a:rPr lang="es-419" sz="1350">
                <a:latin typeface="Inter"/>
                <a:ea typeface="Inter"/>
                <a:cs typeface="Inter"/>
                <a:sym typeface="Inter"/>
              </a:rPr>
              <a:t> que contienen filas y columnas, en forma similar a una base de datos tradicional. Cada tabla consta de una </a:t>
            </a:r>
            <a:r>
              <a:rPr b="1" lang="es-419" sz="1350">
                <a:latin typeface="Inter"/>
                <a:ea typeface="Inter"/>
                <a:cs typeface="Inter"/>
                <a:sym typeface="Inter"/>
              </a:rPr>
              <a:t>Clave Primaria </a:t>
            </a:r>
            <a:r>
              <a:rPr lang="es-419" sz="1350">
                <a:latin typeface="Inter"/>
                <a:ea typeface="Inter"/>
                <a:cs typeface="Inter"/>
                <a:sym typeface="Inter"/>
              </a:rPr>
              <a:t>(“Primary Key”), todo acceso a las tablas es realizado usando la Clave Primaria.</a:t>
            </a:r>
            <a:endParaRPr b="0" i="0" sz="135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6" name="Google Shape;16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25" y="1400222"/>
            <a:ext cx="3223075" cy="2343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7"/>
          <p:cNvSpPr txBox="1"/>
          <p:nvPr/>
        </p:nvSpPr>
        <p:spPr>
          <a:xfrm flipH="1" rot="-60343">
            <a:off x="1668977" y="1772921"/>
            <a:ext cx="5794193" cy="9235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s-419" sz="4800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Cassandra</a:t>
            </a:r>
            <a:endParaRPr b="0" i="0" sz="4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8"/>
          <p:cNvSpPr txBox="1"/>
          <p:nvPr/>
        </p:nvSpPr>
        <p:spPr>
          <a:xfrm>
            <a:off x="751025" y="671413"/>
            <a:ext cx="498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s-419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Cassandra</a:t>
            </a:r>
            <a:endParaRPr b="1" i="0" sz="4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77" name="Google Shape;177;p38"/>
          <p:cNvSpPr txBox="1"/>
          <p:nvPr/>
        </p:nvSpPr>
        <p:spPr>
          <a:xfrm>
            <a:off x="3649500" y="2211613"/>
            <a:ext cx="4987200" cy="15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350">
                <a:latin typeface="Inter"/>
                <a:ea typeface="Inter"/>
                <a:cs typeface="Inter"/>
                <a:sym typeface="Inter"/>
              </a:rPr>
              <a:t>Apache Cassandra</a:t>
            </a:r>
            <a:r>
              <a:rPr lang="es-419" sz="1350">
                <a:latin typeface="Inter"/>
                <a:ea typeface="Inter"/>
                <a:cs typeface="Inter"/>
                <a:sym typeface="Inter"/>
              </a:rPr>
              <a:t> es un </a:t>
            </a:r>
            <a:r>
              <a:rPr b="1" lang="es-419" sz="1350">
                <a:latin typeface="Inter"/>
                <a:ea typeface="Inter"/>
                <a:cs typeface="Inter"/>
                <a:sym typeface="Inter"/>
              </a:rPr>
              <a:t>híbrido</a:t>
            </a:r>
            <a:r>
              <a:rPr lang="es-419" sz="1350">
                <a:latin typeface="Inter"/>
                <a:ea typeface="Inter"/>
                <a:cs typeface="Inter"/>
                <a:sym typeface="Inter"/>
              </a:rPr>
              <a:t> entre bases de datos de </a:t>
            </a:r>
            <a:r>
              <a:rPr b="1" lang="es-419" sz="1350">
                <a:latin typeface="Inter"/>
                <a:ea typeface="Inter"/>
                <a:cs typeface="Inter"/>
                <a:sym typeface="Inter"/>
              </a:rPr>
              <a:t>valores clave</a:t>
            </a:r>
            <a:r>
              <a:rPr lang="es-419" sz="1350">
                <a:latin typeface="Inter"/>
                <a:ea typeface="Inter"/>
                <a:cs typeface="Inter"/>
                <a:sym typeface="Inter"/>
              </a:rPr>
              <a:t> y de </a:t>
            </a:r>
            <a:r>
              <a:rPr b="1" lang="es-419" sz="1350">
                <a:latin typeface="Inter"/>
                <a:ea typeface="Inter"/>
                <a:cs typeface="Inter"/>
                <a:sym typeface="Inter"/>
              </a:rPr>
              <a:t>columnas.</a:t>
            </a:r>
            <a:endParaRPr b="1" sz="1350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350">
                <a:latin typeface="Inter"/>
                <a:ea typeface="Inter"/>
                <a:cs typeface="Inter"/>
                <a:sym typeface="Inter"/>
              </a:rPr>
              <a:t>El modelo de datos consiste en filas particionadas que se almacenan en tablas con un nivel de consistencia configurable, indexadas por medio de </a:t>
            </a:r>
            <a:r>
              <a:rPr b="1" lang="es-419" sz="1350">
                <a:latin typeface="Inter"/>
                <a:ea typeface="Inter"/>
                <a:cs typeface="Inter"/>
                <a:sym typeface="Inter"/>
              </a:rPr>
              <a:t>llaves</a:t>
            </a:r>
            <a:r>
              <a:rPr lang="es-419" sz="1350">
                <a:latin typeface="Inter"/>
                <a:ea typeface="Inter"/>
                <a:cs typeface="Inter"/>
                <a:sym typeface="Inter"/>
              </a:rPr>
              <a:t> (“</a:t>
            </a:r>
            <a:r>
              <a:rPr b="1" lang="es-419" sz="1350">
                <a:highlight>
                  <a:srgbClr val="FEFE1E"/>
                </a:highlight>
                <a:latin typeface="Inter"/>
                <a:ea typeface="Inter"/>
                <a:cs typeface="Inter"/>
                <a:sym typeface="Inter"/>
              </a:rPr>
              <a:t>keys</a:t>
            </a:r>
            <a:r>
              <a:rPr lang="es-419" sz="1350">
                <a:latin typeface="Inter"/>
                <a:ea typeface="Inter"/>
                <a:cs typeface="Inter"/>
                <a:sym typeface="Inter"/>
              </a:rPr>
              <a:t>”).</a:t>
            </a:r>
            <a:endParaRPr sz="135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8" name="Google Shape;17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825" y="1508300"/>
            <a:ext cx="3344700" cy="224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9"/>
          <p:cNvSpPr txBox="1"/>
          <p:nvPr/>
        </p:nvSpPr>
        <p:spPr>
          <a:xfrm>
            <a:off x="1003975" y="797888"/>
            <a:ext cx="498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s-419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Cassandra</a:t>
            </a:r>
            <a:endParaRPr b="1" i="0" sz="4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84" name="Google Shape;184;p39"/>
          <p:cNvSpPr txBox="1"/>
          <p:nvPr/>
        </p:nvSpPr>
        <p:spPr>
          <a:xfrm>
            <a:off x="1067200" y="1600300"/>
            <a:ext cx="3380700" cy="15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350">
                <a:latin typeface="Inter"/>
                <a:ea typeface="Inter"/>
                <a:cs typeface="Inter"/>
                <a:sym typeface="Inter"/>
              </a:rPr>
              <a:t>El modelo Peer-To- Peer, permite que los nodos se </a:t>
            </a:r>
            <a:r>
              <a:rPr b="1" lang="es-419" sz="1350">
                <a:highlight>
                  <a:srgbClr val="FEFE1E"/>
                </a:highlight>
                <a:latin typeface="Inter"/>
                <a:ea typeface="Inter"/>
                <a:cs typeface="Inter"/>
                <a:sym typeface="Inter"/>
              </a:rPr>
              <a:t>relacionan</a:t>
            </a:r>
            <a:r>
              <a:rPr lang="es-419" sz="1350">
                <a:latin typeface="Inter"/>
                <a:ea typeface="Inter"/>
                <a:cs typeface="Inter"/>
                <a:sym typeface="Inter"/>
              </a:rPr>
              <a:t> entre sí.</a:t>
            </a:r>
            <a:endParaRPr sz="1350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350">
                <a:latin typeface="Inter"/>
                <a:ea typeface="Inter"/>
                <a:cs typeface="Inter"/>
                <a:sym typeface="Inter"/>
              </a:rPr>
              <a:t>Lenguaje de consultas: CQL.</a:t>
            </a:r>
            <a:endParaRPr sz="1350"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sz="135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5" name="Google Shape;185;p39"/>
          <p:cNvPicPr preferRelativeResize="0"/>
          <p:nvPr/>
        </p:nvPicPr>
        <p:blipFill rotWithShape="1">
          <a:blip r:embed="rId4">
            <a:alphaModFix/>
          </a:blip>
          <a:srcRect b="0" l="0" r="0" t="2799"/>
          <a:stretch/>
        </p:blipFill>
        <p:spPr>
          <a:xfrm>
            <a:off x="4593875" y="1779162"/>
            <a:ext cx="3739400" cy="257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0"/>
          <p:cNvSpPr txBox="1"/>
          <p:nvPr/>
        </p:nvSpPr>
        <p:spPr>
          <a:xfrm flipH="1" rot="-60343">
            <a:off x="1668977" y="1772921"/>
            <a:ext cx="5794193" cy="9235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s-419" sz="4800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Neo4J</a:t>
            </a:r>
            <a:endParaRPr b="0" i="0" sz="4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1"/>
          <p:cNvSpPr txBox="1"/>
          <p:nvPr/>
        </p:nvSpPr>
        <p:spPr>
          <a:xfrm>
            <a:off x="751025" y="671413"/>
            <a:ext cx="498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s-419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Neo4J</a:t>
            </a:r>
            <a:endParaRPr b="1" i="0" sz="4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96" name="Google Shape;196;p41"/>
          <p:cNvSpPr txBox="1"/>
          <p:nvPr/>
        </p:nvSpPr>
        <p:spPr>
          <a:xfrm>
            <a:off x="708850" y="1579225"/>
            <a:ext cx="75861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350">
                <a:latin typeface="Inter"/>
                <a:ea typeface="Inter"/>
                <a:cs typeface="Inter"/>
                <a:sym typeface="Inter"/>
              </a:rPr>
              <a:t>Base de datos orientada a grafos, implementado en Java. Es un motor de persistencia embebido, basado en disco, completamente transaccional, que almacena datos estructurados en grafos en lugar de en tablas.</a:t>
            </a:r>
            <a:endParaRPr sz="1350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350">
                <a:latin typeface="Inter"/>
                <a:ea typeface="Inter"/>
                <a:cs typeface="Inter"/>
                <a:sym typeface="Inter"/>
              </a:rPr>
              <a:t>Lenguaje de consultas: Cypher.</a:t>
            </a:r>
            <a:endParaRPr sz="135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97" name="Google Shape;19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9217" y="2688626"/>
            <a:ext cx="3968557" cy="196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2"/>
          <p:cNvSpPr txBox="1"/>
          <p:nvPr/>
        </p:nvSpPr>
        <p:spPr>
          <a:xfrm flipH="1" rot="-60343">
            <a:off x="1668977" y="1772921"/>
            <a:ext cx="5794193" cy="9235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s-419" sz="4800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MongoDB</a:t>
            </a:r>
            <a:endParaRPr b="0" i="0" sz="4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3"/>
          <p:cNvSpPr txBox="1"/>
          <p:nvPr/>
        </p:nvSpPr>
        <p:spPr>
          <a:xfrm>
            <a:off x="751025" y="671413"/>
            <a:ext cx="498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s-419" sz="4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MongoDB</a:t>
            </a:r>
            <a:endParaRPr b="1" i="0" sz="4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08" name="Google Shape;208;p43"/>
          <p:cNvSpPr txBox="1"/>
          <p:nvPr/>
        </p:nvSpPr>
        <p:spPr>
          <a:xfrm>
            <a:off x="708850" y="1579225"/>
            <a:ext cx="4455600" cy="25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350">
                <a:latin typeface="Inter"/>
                <a:ea typeface="Inter"/>
                <a:cs typeface="Inter"/>
                <a:sym typeface="Inter"/>
              </a:rPr>
              <a:t>MongoDB es una base de datos distribuida, basada en documentos y de uso general que ha sido diseñada para desarrolladores de aplicaciones modernas y para la era de la nube. Un registro en MongoDB es un documento, con una estructura de datos compuesta por campo (“field”) y pares de valores (“value pairs”). Los documentos MongoDB son similares a objetos JSON.</a:t>
            </a:r>
            <a:endParaRPr sz="1350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350">
                <a:latin typeface="Inter"/>
                <a:ea typeface="Inter"/>
                <a:cs typeface="Inter"/>
                <a:sym typeface="Inter"/>
              </a:rPr>
              <a:t>Lenguaje de consultas: CRUD.</a:t>
            </a:r>
            <a:endParaRPr sz="135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9" name="Google Shape;209;p43"/>
          <p:cNvPicPr preferRelativeResize="0"/>
          <p:nvPr/>
        </p:nvPicPr>
        <p:blipFill rotWithShape="1">
          <a:blip r:embed="rId4">
            <a:alphaModFix/>
          </a:blip>
          <a:srcRect b="-3917" l="0" r="0" t="0"/>
          <a:stretch/>
        </p:blipFill>
        <p:spPr>
          <a:xfrm>
            <a:off x="5164450" y="1474375"/>
            <a:ext cx="3403224" cy="280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/>
          <p:nvPr/>
        </p:nvSpPr>
        <p:spPr>
          <a:xfrm>
            <a:off x="1339500" y="693075"/>
            <a:ext cx="64650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4000" u="none" cap="none" strike="noStrike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RESUMEN DE</a:t>
            </a:r>
            <a:endParaRPr b="0" i="0" sz="4000" u="none" cap="none" strike="noStrike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4000" u="none" cap="none" strike="noStrike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LA CLASE</a:t>
            </a:r>
            <a:endParaRPr b="0" i="0" sz="4000" u="none" cap="none" strike="noStrike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215" name="Google Shape;215;p44"/>
          <p:cNvSpPr txBox="1"/>
          <p:nvPr/>
        </p:nvSpPr>
        <p:spPr>
          <a:xfrm>
            <a:off x="2109143" y="2502363"/>
            <a:ext cx="4925700" cy="20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1"/>
              </a:buClr>
              <a:buSzPts val="1300"/>
              <a:buFont typeface="DM Sans"/>
              <a:buChar char="✓"/>
            </a:pPr>
            <a:r>
              <a:rPr lang="es-419"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Tipos de motores SQL</a:t>
            </a:r>
            <a:endParaRPr b="0" i="0" sz="13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350"/>
              <a:buFont typeface="DM Sans"/>
              <a:buChar char="✓"/>
            </a:pPr>
            <a:r>
              <a:rPr lang="es-419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NoSQL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350"/>
              <a:buFont typeface="DM Sans"/>
              <a:buChar char="✓"/>
            </a:pPr>
            <a:r>
              <a:rPr lang="es-419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DynamoDB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350"/>
              <a:buFont typeface="DM Sans"/>
              <a:buChar char="✓"/>
            </a:pPr>
            <a:r>
              <a:rPr lang="es-419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HBase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350"/>
              <a:buFont typeface="DM Sans"/>
              <a:buChar char="✓"/>
            </a:pPr>
            <a:r>
              <a:rPr lang="es-419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Neo4J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350"/>
              <a:buFont typeface="DM Sans"/>
              <a:buChar char="✓"/>
            </a:pPr>
            <a:r>
              <a:rPr lang="es-419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MongoDB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7"/>
          <p:cNvSpPr txBox="1"/>
          <p:nvPr/>
        </p:nvSpPr>
        <p:spPr>
          <a:xfrm>
            <a:off x="2466649" y="772775"/>
            <a:ext cx="48060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419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OBJETIVOS DE CLASE</a:t>
            </a:r>
            <a:endParaRPr b="0"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92" name="Google Shape;92;p27"/>
          <p:cNvSpPr txBox="1"/>
          <p:nvPr/>
        </p:nvSpPr>
        <p:spPr>
          <a:xfrm>
            <a:off x="834575" y="1589150"/>
            <a:ext cx="7829400" cy="27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"/>
              <a:buChar char="●"/>
            </a:pPr>
            <a:r>
              <a:rPr b="1" lang="es-419" sz="1700">
                <a:solidFill>
                  <a:schemeClr val="dk1"/>
                </a:solidFill>
                <a:highlight>
                  <a:srgbClr val="FEFE1E"/>
                </a:highlight>
                <a:latin typeface="Inter"/>
                <a:ea typeface="Inter"/>
                <a:cs typeface="Inter"/>
                <a:sym typeface="Inter"/>
              </a:rPr>
              <a:t>Conocer</a:t>
            </a:r>
            <a:r>
              <a:rPr lang="es-419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las familias de motores de bases de datos NoSQL</a:t>
            </a:r>
            <a:endParaRPr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"/>
              <a:buChar char="●"/>
            </a:pPr>
            <a:r>
              <a:rPr b="1" lang="es-419" sz="1700">
                <a:solidFill>
                  <a:schemeClr val="dk1"/>
                </a:solidFill>
                <a:highlight>
                  <a:srgbClr val="FEFE1E"/>
                </a:highlight>
                <a:latin typeface="Inter"/>
                <a:ea typeface="Inter"/>
                <a:cs typeface="Inter"/>
                <a:sym typeface="Inter"/>
              </a:rPr>
              <a:t>Ejemplificar</a:t>
            </a:r>
            <a:r>
              <a:rPr lang="es-419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con casos de uso de los distintos Tipos de Motores de Bases de Datos NoSQL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93" name="Google Shape;93;p27"/>
          <p:cNvSpPr/>
          <p:nvPr/>
        </p:nvSpPr>
        <p:spPr>
          <a:xfrm>
            <a:off x="1707050" y="800713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27"/>
          <p:cNvGrpSpPr/>
          <p:nvPr/>
        </p:nvGrpSpPr>
        <p:grpSpPr>
          <a:xfrm>
            <a:off x="1858585" y="906134"/>
            <a:ext cx="423985" cy="416505"/>
            <a:chOff x="-64781025" y="3361050"/>
            <a:chExt cx="317425" cy="315200"/>
          </a:xfrm>
        </p:grpSpPr>
        <p:sp>
          <p:nvSpPr>
            <p:cNvPr id="95" name="Google Shape;95;p27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7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7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7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5"/>
          <p:cNvSpPr txBox="1"/>
          <p:nvPr/>
        </p:nvSpPr>
        <p:spPr>
          <a:xfrm flipH="1" rot="-175">
            <a:off x="1626443" y="2280655"/>
            <a:ext cx="58911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s-419" sz="4500">
                <a:solidFill>
                  <a:srgbClr val="FFFF00"/>
                </a:solidFill>
                <a:latin typeface="Anybody Black"/>
                <a:ea typeface="Anybody Black"/>
                <a:cs typeface="Anybody Black"/>
                <a:sym typeface="Anybody Black"/>
              </a:rPr>
              <a:t>¿PREGUNTAS?</a:t>
            </a:r>
            <a:endParaRPr b="0" i="0" sz="4500" u="none" cap="none" strike="noStrike">
              <a:solidFill>
                <a:srgbClr val="FFFF00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6"/>
          <p:cNvSpPr txBox="1"/>
          <p:nvPr/>
        </p:nvSpPr>
        <p:spPr>
          <a:xfrm flipH="1" rot="-119822">
            <a:off x="2790418" y="1903688"/>
            <a:ext cx="3564065" cy="1362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s-419" sz="4500" u="none" cap="none" strike="noStrike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¡Muchas </a:t>
            </a:r>
            <a:endParaRPr b="1" i="0" sz="4500" u="none" cap="none" strike="noStrike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45720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s-419" sz="4500" u="none" cap="none" strike="noStrike">
                <a:solidFill>
                  <a:srgbClr val="FFFF00"/>
                </a:solidFill>
                <a:latin typeface="Anybody Black"/>
                <a:ea typeface="Anybody Black"/>
                <a:cs typeface="Anybody Black"/>
                <a:sym typeface="Anybody Black"/>
              </a:rPr>
              <a:t>gracias!</a:t>
            </a:r>
            <a:endParaRPr b="0" i="0" sz="4500" u="none" cap="none" strike="noStrike">
              <a:solidFill>
                <a:srgbClr val="FFFF00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8"/>
          <p:cNvSpPr txBox="1"/>
          <p:nvPr/>
        </p:nvSpPr>
        <p:spPr>
          <a:xfrm>
            <a:off x="4750238" y="374594"/>
            <a:ext cx="26613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419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AGENDA</a:t>
            </a:r>
            <a:endParaRPr b="0"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104" name="Google Shape;104;p28"/>
          <p:cNvSpPr txBox="1"/>
          <p:nvPr/>
        </p:nvSpPr>
        <p:spPr>
          <a:xfrm>
            <a:off x="4152500" y="1910400"/>
            <a:ext cx="4583700" cy="27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Tipos de motores NoSQL</a:t>
            </a:r>
            <a:endParaRPr b="0" i="0" sz="17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DynamoDB</a:t>
            </a:r>
            <a:endParaRPr b="0" i="0" sz="17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1" sz="17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HBase</a:t>
            </a:r>
            <a:endParaRPr b="0" i="1" sz="17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1" sz="17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Cassandra</a:t>
            </a:r>
            <a:endParaRPr b="0" i="1" sz="17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1" sz="17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Neo4J</a:t>
            </a:r>
            <a:endParaRPr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MongoDB</a:t>
            </a:r>
            <a:endParaRPr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105" name="Google Shape;10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1564768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2103108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2710600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3318104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4533097"/>
            <a:ext cx="264375" cy="26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8"/>
          <p:cNvSpPr/>
          <p:nvPr/>
        </p:nvSpPr>
        <p:spPr>
          <a:xfrm>
            <a:off x="3846525" y="402538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28"/>
          <p:cNvGrpSpPr/>
          <p:nvPr/>
        </p:nvGrpSpPr>
        <p:grpSpPr>
          <a:xfrm>
            <a:off x="3996580" y="478244"/>
            <a:ext cx="476585" cy="475272"/>
            <a:chOff x="3859600" y="3591950"/>
            <a:chExt cx="296975" cy="296175"/>
          </a:xfrm>
        </p:grpSpPr>
        <p:sp>
          <p:nvSpPr>
            <p:cNvPr id="112" name="Google Shape;112;p28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8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8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5" name="Google Shape;115;p28"/>
          <p:cNvPicPr preferRelativeResize="0"/>
          <p:nvPr/>
        </p:nvPicPr>
        <p:blipFill rotWithShape="1">
          <a:blip r:embed="rId5">
            <a:alphaModFix amt="96000"/>
          </a:blip>
          <a:srcRect b="0" l="0" r="0" t="0"/>
          <a:stretch/>
        </p:blipFill>
        <p:spPr>
          <a:xfrm rot="225219">
            <a:off x="279073" y="1463484"/>
            <a:ext cx="3084016" cy="2055558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16" name="Google Shape;116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3925597"/>
            <a:ext cx="264375" cy="2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9"/>
          <p:cNvSpPr/>
          <p:nvPr/>
        </p:nvSpPr>
        <p:spPr>
          <a:xfrm>
            <a:off x="8380963" y="48200"/>
            <a:ext cx="583500" cy="392400"/>
          </a:xfrm>
          <a:prstGeom prst="roundRect">
            <a:avLst>
              <a:gd fmla="val 16667" name="adj"/>
            </a:avLst>
          </a:prstGeom>
          <a:solidFill>
            <a:srgbClr val="9F5C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9"/>
          <p:cNvSpPr txBox="1"/>
          <p:nvPr/>
        </p:nvSpPr>
        <p:spPr>
          <a:xfrm flipH="1" rot="-60343">
            <a:off x="1674767" y="1812181"/>
            <a:ext cx="5794193" cy="151913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s-419" sz="51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Tipos de Motores SQL</a:t>
            </a:r>
            <a:endParaRPr b="0" i="0" sz="5100" u="none" cap="none" strike="noStrike">
              <a:solidFill>
                <a:srgbClr val="FAFAFA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123" name="Google Shape;123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190799">
            <a:off x="215363" y="2641135"/>
            <a:ext cx="2194954" cy="2194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/>
          <p:nvPr/>
        </p:nvSpPr>
        <p:spPr>
          <a:xfrm>
            <a:off x="860675" y="1852125"/>
            <a:ext cx="38508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s-419" sz="1500">
                <a:latin typeface="Inter"/>
                <a:ea typeface="Inter"/>
                <a:cs typeface="Inter"/>
                <a:sym typeface="Inter"/>
              </a:rPr>
              <a:t>Bases de datos de Clave-Valor. </a:t>
            </a:r>
            <a:r>
              <a:rPr lang="es-419" sz="1500">
                <a:latin typeface="Inter"/>
                <a:ea typeface="Inter"/>
                <a:cs typeface="Inter"/>
                <a:sym typeface="Inter"/>
              </a:rPr>
              <a:t>(“Key-Value Pair Databases”)</a:t>
            </a:r>
            <a:endParaRPr sz="15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s-419" sz="1500">
                <a:latin typeface="Inter"/>
                <a:ea typeface="Inter"/>
                <a:cs typeface="Inter"/>
                <a:sym typeface="Inter"/>
              </a:rPr>
              <a:t>Base de datos de Documentos. </a:t>
            </a:r>
            <a:r>
              <a:rPr lang="es-419" sz="1500">
                <a:latin typeface="Inter"/>
                <a:ea typeface="Inter"/>
                <a:cs typeface="Inter"/>
                <a:sym typeface="Inter"/>
              </a:rPr>
              <a:t>(“Document Databases”)</a:t>
            </a:r>
            <a:endParaRPr sz="15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s-419" sz="1500">
                <a:latin typeface="Inter"/>
                <a:ea typeface="Inter"/>
                <a:cs typeface="Inter"/>
                <a:sym typeface="Inter"/>
              </a:rPr>
              <a:t>Bases de datos de Familia de Columnas</a:t>
            </a:r>
            <a:r>
              <a:rPr lang="es-419" sz="1500">
                <a:latin typeface="Inter"/>
                <a:ea typeface="Inter"/>
                <a:cs typeface="Inter"/>
                <a:sym typeface="Inter"/>
              </a:rPr>
              <a:t>. (“Column-Family Databases”)</a:t>
            </a:r>
            <a:endParaRPr sz="15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s-419" sz="1500">
                <a:latin typeface="Inter"/>
                <a:ea typeface="Inter"/>
                <a:cs typeface="Inter"/>
                <a:sym typeface="Inter"/>
              </a:rPr>
              <a:t>Bases de datos de Grafos.</a:t>
            </a:r>
            <a:r>
              <a:rPr lang="es-419" sz="1500">
                <a:latin typeface="Inter"/>
                <a:ea typeface="Inter"/>
                <a:cs typeface="Inter"/>
                <a:sym typeface="Inter"/>
              </a:rPr>
              <a:t> (“Graph Databases”)</a:t>
            </a:r>
            <a:endParaRPr sz="15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30"/>
          <p:cNvSpPr txBox="1"/>
          <p:nvPr/>
        </p:nvSpPr>
        <p:spPr>
          <a:xfrm>
            <a:off x="720000" y="10927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419" sz="2500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Tipos de motores SQL</a:t>
            </a:r>
            <a:endParaRPr b="0" i="0" sz="2500" u="none" cap="none" strike="noStrike">
              <a:solidFill>
                <a:srgbClr val="1B1B1B"/>
              </a:solidFill>
              <a:highlight>
                <a:srgbClr val="FFFF00"/>
              </a:highlight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130" name="Google Shape;130;p30"/>
          <p:cNvPicPr preferRelativeResize="0"/>
          <p:nvPr/>
        </p:nvPicPr>
        <p:blipFill rotWithShape="1">
          <a:blip r:embed="rId4">
            <a:alphaModFix/>
          </a:blip>
          <a:srcRect b="1835" l="0" r="2619" t="0"/>
          <a:stretch/>
        </p:blipFill>
        <p:spPr>
          <a:xfrm>
            <a:off x="5348725" y="1071825"/>
            <a:ext cx="3020025" cy="332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1"/>
          <p:cNvSpPr txBox="1"/>
          <p:nvPr/>
        </p:nvSpPr>
        <p:spPr>
          <a:xfrm flipH="1" rot="-60343">
            <a:off x="1668677" y="1772923"/>
            <a:ext cx="5794193" cy="89113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5400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NoSQL</a:t>
            </a:r>
            <a:endParaRPr b="0" i="0" sz="54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6450" y="0"/>
            <a:ext cx="91768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2"/>
          <p:cNvSpPr txBox="1"/>
          <p:nvPr/>
        </p:nvSpPr>
        <p:spPr>
          <a:xfrm>
            <a:off x="3729456" y="2264828"/>
            <a:ext cx="1685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-419" sz="135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SOLO IMAGEN</a:t>
            </a:r>
            <a:endParaRPr b="0" i="0" sz="135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42" name="Google Shape;14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50" y="0"/>
            <a:ext cx="91769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3"/>
          <p:cNvSpPr txBox="1"/>
          <p:nvPr/>
        </p:nvSpPr>
        <p:spPr>
          <a:xfrm flipH="1" rot="-60343">
            <a:off x="1668977" y="1772921"/>
            <a:ext cx="5794193" cy="9235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s-419" sz="4800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DynamoDB</a:t>
            </a:r>
            <a:endParaRPr b="0" i="0" sz="4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4"/>
          <p:cNvSpPr txBox="1"/>
          <p:nvPr/>
        </p:nvSpPr>
        <p:spPr>
          <a:xfrm>
            <a:off x="720000" y="1971475"/>
            <a:ext cx="3024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1200">
                <a:latin typeface="Inter"/>
                <a:ea typeface="Inter"/>
                <a:cs typeface="Inter"/>
                <a:sym typeface="Inter"/>
              </a:rPr>
              <a:t>Disponible como servicio en AWS. En </a:t>
            </a:r>
            <a:r>
              <a:rPr b="1" lang="es-419" sz="1200">
                <a:latin typeface="Inter"/>
                <a:ea typeface="Inter"/>
                <a:cs typeface="Inter"/>
                <a:sym typeface="Inter"/>
              </a:rPr>
              <a:t>DynamoDB</a:t>
            </a:r>
            <a:r>
              <a:rPr lang="es-419" sz="1200">
                <a:latin typeface="Inter"/>
                <a:ea typeface="Inter"/>
                <a:cs typeface="Inter"/>
                <a:sym typeface="Inter"/>
              </a:rPr>
              <a:t> las tablas son las colecciones de elementos, y los elementos son colecciones de atributos o pares clave-valor. La clave primaria de una tabla está compuesta de una clave de partición y de una clave de clasificación (</a:t>
            </a:r>
            <a:r>
              <a:rPr b="1" lang="es-419" sz="1200">
                <a:latin typeface="Inter"/>
                <a:ea typeface="Inter"/>
                <a:cs typeface="Inter"/>
                <a:sym typeface="Inter"/>
              </a:rPr>
              <a:t>sort key</a:t>
            </a:r>
            <a:r>
              <a:rPr lang="es-419" sz="1200">
                <a:latin typeface="Inter"/>
                <a:ea typeface="Inter"/>
                <a:cs typeface="Inter"/>
                <a:sym typeface="Inter"/>
              </a:rPr>
              <a:t>).</a:t>
            </a:r>
            <a:endParaRPr b="0" i="0" sz="120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34"/>
          <p:cNvSpPr txBox="1"/>
          <p:nvPr/>
        </p:nvSpPr>
        <p:spPr>
          <a:xfrm>
            <a:off x="720000" y="10927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419" sz="2500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DynamoDB</a:t>
            </a:r>
            <a:endParaRPr b="0" i="0" sz="2500" u="none" cap="none" strike="noStrike">
              <a:solidFill>
                <a:srgbClr val="1B1B1B"/>
              </a:solidFill>
              <a:highlight>
                <a:srgbClr val="FFFF00"/>
              </a:highlight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154" name="Google Shape;15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6525" y="1311925"/>
            <a:ext cx="4640574" cy="272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